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sldIdLst>
    <p:sldId id="297" r:id="rId2"/>
    <p:sldId id="307" r:id="rId3"/>
    <p:sldId id="257" r:id="rId4"/>
    <p:sldId id="263" r:id="rId5"/>
    <p:sldId id="266" r:id="rId6"/>
    <p:sldId id="306" r:id="rId7"/>
    <p:sldId id="309" r:id="rId8"/>
    <p:sldId id="298" r:id="rId9"/>
    <p:sldId id="311" r:id="rId10"/>
    <p:sldId id="299" r:id="rId11"/>
    <p:sldId id="300" r:id="rId12"/>
    <p:sldId id="301" r:id="rId13"/>
    <p:sldId id="302" r:id="rId14"/>
    <p:sldId id="288" r:id="rId15"/>
    <p:sldId id="303" r:id="rId16"/>
    <p:sldId id="269" r:id="rId17"/>
    <p:sldId id="280" r:id="rId18"/>
    <p:sldId id="281" r:id="rId19"/>
    <p:sldId id="270" r:id="rId20"/>
    <p:sldId id="272" r:id="rId21"/>
    <p:sldId id="295" r:id="rId22"/>
    <p:sldId id="296" r:id="rId23"/>
    <p:sldId id="273" r:id="rId24"/>
    <p:sldId id="292" r:id="rId25"/>
    <p:sldId id="293" r:id="rId26"/>
    <p:sldId id="294" r:id="rId27"/>
    <p:sldId id="304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3692"/>
  </p:normalViewPr>
  <p:slideViewPr>
    <p:cSldViewPr>
      <p:cViewPr varScale="1">
        <p:scale>
          <a:sx n="66" d="100"/>
          <a:sy n="66" d="100"/>
        </p:scale>
        <p:origin x="9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pitchFamily="18" charset="0"/>
                <a:ea typeface="+mn-ea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pitchFamily="18" charset="0"/>
                <a:ea typeface="+mn-ea"/>
              </a:endParaRPr>
            </a:p>
          </p:txBody>
        </p:sp>
      </p:grpSp>
      <p:sp>
        <p:nvSpPr>
          <p:cNvPr id="3687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87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54A75F0-550F-D44D-84DB-321B5D829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0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C5299-2A3F-4B40-8246-023AE4F6AF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7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9FF361-376C-4B45-BD5B-1A0A7C7C1D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18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A9202C-6BE9-B74A-B469-BF01EAB3F21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518CD5-32D8-F24A-A1D6-6DD8A9F3896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10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9C3D4B-831C-1747-A83E-EE97409F5ED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11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C0ECD3-1842-DF4A-A5AB-43A7288066F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44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0A2C95-8E4C-624B-8CCC-C6B63D39E53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9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886906-5EAF-094D-95E2-CBBBCFF26B2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6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C9E41-3957-8347-8465-A909249E854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37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DD5379-EB17-154A-8AF0-15D9470FDF0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8C2C89F6-9FFE-154C-AAA2-30F4F2440B68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35849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pitchFamily="18" charset="0"/>
                <a:ea typeface="+mn-ea"/>
              </a:endParaRPr>
            </a:p>
          </p:txBody>
        </p:sp>
        <p:sp>
          <p:nvSpPr>
            <p:cNvPr id="35852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pitchFamily="18" charset="0"/>
                <a:ea typeface="+mn-ea"/>
              </a:endParaRPr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6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charset="0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hyperlink" Target="mailto:huynhhongchau1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THOÁT VỊ ĐĨA ĐỆM CỘT SỐNG CỔ(TVĐĐCSC)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        TS.BS. HUỲNH HỒNG CHÂU</a:t>
            </a:r>
          </a:p>
          <a:p>
            <a:r>
              <a:rPr lang="en-US" dirty="0"/>
              <a:t>         GIẢNG VIÊN ĐHYD , TP.HCM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FD8AF-2CAD-E04D-BF59-51293DA49A15}"/>
              </a:ext>
            </a:extLst>
          </p:cNvPr>
          <p:cNvSpPr/>
          <p:nvPr/>
        </p:nvSpPr>
        <p:spPr>
          <a:xfrm>
            <a:off x="2286000" y="4648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hlinkClick r:id="rId4"/>
              </a:rPr>
              <a:t>huynhhongchau1@gmail.com</a:t>
            </a:r>
            <a:endParaRPr lang="en-US" b="1" dirty="0"/>
          </a:p>
          <a:p>
            <a:r>
              <a:rPr lang="en-US" b="1" dirty="0"/>
              <a:t>0913 908 868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555CC2-2684-A944-A5BC-8C5D66902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3800" y="5719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9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TVĐĐ  C5-C6 (19%)  : CHÈN ÉP RỄ C6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ĐAU VAI LAN DỌC TAY,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TÊ PHẦN TRÊN CÁNH TAY, </a:t>
            </a:r>
            <a:r>
              <a:rPr lang="en-US" b="1" i="1" dirty="0"/>
              <a:t>TÊ  NGÓN CÁI</a:t>
            </a:r>
            <a:r>
              <a:rPr lang="en-US" dirty="0"/>
              <a:t>, YẾU GẬP CẲNG TAY,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GIẢM PHẢN XẠ GÂN CƠ NHỊ ĐẦU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E36A62-8DD8-824C-8DB1-70E90251A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3800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TVĐĐ C7-T1(10%) : GÂY CHÈN ÉP RỄ C8 </a:t>
            </a:r>
          </a:p>
          <a:p>
            <a:endParaRPr lang="en-US" b="1" dirty="0"/>
          </a:p>
          <a:p>
            <a:r>
              <a:rPr lang="en-US" dirty="0"/>
              <a:t>ĐAU DỌC TAY, </a:t>
            </a:r>
            <a:r>
              <a:rPr lang="en-US" b="1" i="1" dirty="0"/>
              <a:t>TÊ NGÓN ĐEO NHẪN VÀ NGÓN ÚT</a:t>
            </a:r>
            <a:r>
              <a:rPr lang="en-US" dirty="0"/>
              <a:t>, </a:t>
            </a:r>
          </a:p>
          <a:p>
            <a:r>
              <a:rPr lang="en-US" dirty="0"/>
              <a:t>YẾU ĐỐI NGÓN TAY(VỤNG VỀ KHI LẤY BÓP RA KHỎI TÚI)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BA0538D-FB42-9E4B-B419-F378731996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4876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7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TVĐĐ C4-C5 (2%) GÂY CHÈN ÉP RỄ C5 :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ĐAU VÀ </a:t>
            </a:r>
            <a:r>
              <a:rPr lang="en-US" b="1" i="1" dirty="0"/>
              <a:t>TÊ VAI</a:t>
            </a:r>
            <a:r>
              <a:rPr lang="en-US" dirty="0"/>
              <a:t>, YẾU HOẶC </a:t>
            </a:r>
            <a:r>
              <a:rPr lang="en-US" b="1" i="1" dirty="0"/>
              <a:t>LIỆT  CƠ NÂNG CÁNH TAY</a:t>
            </a:r>
          </a:p>
          <a:p>
            <a:endParaRPr lang="en-US" dirty="0"/>
          </a:p>
          <a:p>
            <a:r>
              <a:rPr lang="en-US" dirty="0"/>
              <a:t>CẤP CỨU : VI PHẪU THUẬT LẤY NHÂN ĐÊM GIẢI ÉP RỄ C5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EEB654-5403-614A-A853-E0E7F87A7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3800" y="5719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4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CẦN PHÂN BIỆT VỚI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ĐAU QUANH KHỚP VAI </a:t>
            </a:r>
            <a:r>
              <a:rPr lang="en-US" dirty="0"/>
              <a:t>: ĐAU VAI KHI NÂNG TAY, CỨNG KHỚP VAI.</a:t>
            </a:r>
          </a:p>
          <a:p>
            <a:endParaRPr lang="en-US" dirty="0"/>
          </a:p>
          <a:p>
            <a:r>
              <a:rPr lang="en-US" b="1" dirty="0"/>
              <a:t>HỘI CHỨNG ỐNG CỔ TAY </a:t>
            </a:r>
            <a:r>
              <a:rPr lang="en-US" dirty="0"/>
              <a:t>: TÊ NGÓN CÁI, NGÓN TRỎ, NGÓN GIỮA, TÊ TĂNG LÚC CỬ ĐỘNG TAY LẬP LẠI(BẰM THỊT,…), TÊ NHIỀU VỀ ĐÊM.  EMG CÓ GIẢM DẪN TRUYỀN THẦN KINH GIỮA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90A1AD-590A-B741-B53E-9A86DE8EE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2800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Garamond" charset="0"/>
                <a:cs typeface="Arial" charset="0"/>
              </a:rPr>
              <a:t>CHÈN TỦY CỔ DO THÓAT VỊ ĐĨA ĐỆM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Garamond" charset="0"/>
                <a:cs typeface="Arial" charset="0"/>
              </a:rPr>
              <a:t>CHÈN ÉP TỦY CẤP GÂY YẾU HOẶC LIỆT TỨ CHI</a:t>
            </a:r>
          </a:p>
          <a:p>
            <a:r>
              <a:rPr lang="en-US" sz="2800" dirty="0">
                <a:latin typeface="Garamond" charset="0"/>
                <a:cs typeface="Arial" charset="0"/>
              </a:rPr>
              <a:t>HỘI CHỨNG TỦY TRUNG TÂM(YẾU TAY NHIỀU HƠN CHÂN)</a:t>
            </a:r>
          </a:p>
          <a:p>
            <a:r>
              <a:rPr lang="en-US" sz="2800" dirty="0">
                <a:latin typeface="Garamond" charset="0"/>
                <a:cs typeface="Arial" charset="0"/>
              </a:rPr>
              <a:t> HỘI CHỨNG  BROWN-SEQUARD(YẾU,  LIỆT TAY CHÂN MỘT BÊN KÈM MẤT CẢM GIÁC SÂU CÙNG BÊN, MẤT CẢM GIÁC NÔNG TAY CHÂN BÊN KIA.</a:t>
            </a:r>
            <a:r>
              <a:rPr lang="en-US" sz="2800" dirty="0">
                <a:latin typeface="Arial Unicode MS" charset="0"/>
                <a:cs typeface="Arial Unicode MS" charset="0"/>
              </a:rPr>
              <a:t> </a:t>
            </a:r>
          </a:p>
          <a:p>
            <a:r>
              <a:rPr lang="en-US" sz="2800" dirty="0">
                <a:latin typeface="Arial Unicode MS" charset="0"/>
                <a:cs typeface="Arial Unicode MS" charset="0"/>
              </a:rPr>
              <a:t>L’HERMITTE ’S SIGN</a:t>
            </a:r>
          </a:p>
          <a:p>
            <a:endParaRPr lang="en-US" sz="2800" dirty="0">
              <a:latin typeface="Garamond" charset="0"/>
              <a:cs typeface="Arial" charset="0"/>
            </a:endParaRPr>
          </a:p>
          <a:p>
            <a:endParaRPr lang="en-US" sz="2800" dirty="0">
              <a:latin typeface="Garamond" charset="0"/>
              <a:cs typeface="Arial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884252-C934-B148-BB1D-F8A4DE1A82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549060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TVĐĐCSC GÂY CHÈN ÉP TUỸ MÃN TÍNH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VỤNG VỀ CỬ ĐỘNG BÀN TAY 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THAY ĐỔI CHỬ VIẾT, GẮP ĐỒ ĂN KHÓ, MỞ VÀ GÀI NÚT ÁO CHẬM, </a:t>
            </a:r>
            <a:r>
              <a:rPr lang="mr-IN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   THAY ĐỔI DÁNG ĐI </a:t>
            </a:r>
            <a:r>
              <a:rPr lang="en-US" dirty="0"/>
              <a:t>: CỨNG, KÉM NHANH NHẸN, DỄ VẤP TÉ HOẶC TỰ TÉ</a:t>
            </a:r>
          </a:p>
          <a:p>
            <a:pPr marL="0" indent="0">
              <a:buNone/>
            </a:pPr>
            <a:r>
              <a:rPr lang="en-US" dirty="0"/>
              <a:t>TĂNG PHẢN XẠ GÂN XƯƠNG, CÓ DẤU HOFFMANN, BABINSKI. NẶNG HƠN KÈM YẾU, LIỆT CHI, RỐI LOẠN CƠ VÒNG.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479E21-D653-6747-9C71-40D05D038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7600" y="5719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Unicode MS" charset="0"/>
                <a:cs typeface="Arial Unicode MS" charset="0"/>
              </a:rPr>
              <a:t>HÌNH ẢNH HỌC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Arial Unicode MS" charset="0"/>
                <a:cs typeface="Arial Unicode MS" charset="0"/>
              </a:rPr>
              <a:t>MRI : CHẪN ĐOÁN  &gt;95% TVĐĐCSC .</a:t>
            </a:r>
          </a:p>
          <a:p>
            <a:pPr eaLnBrk="1" hangingPunct="1"/>
            <a:r>
              <a:rPr lang="en-US" sz="3600" b="1" dirty="0">
                <a:latin typeface="Arial Unicode MS" charset="0"/>
                <a:cs typeface="Arial Unicode MS" charset="0"/>
              </a:rPr>
              <a:t>CT : NHÌN THẤY CHỒI XƯƠNG(SPUR) , HẸP LỔ GHÉP, CỐT HOÁ DÂY DỌC SAU </a:t>
            </a:r>
            <a:endParaRPr lang="en-US" dirty="0">
              <a:latin typeface="Arial Unicode MS" charset="0"/>
              <a:cs typeface="Arial Unicode MS" charset="0"/>
            </a:endParaRPr>
          </a:p>
          <a:p>
            <a:pPr eaLnBrk="1" hangingPunct="1"/>
            <a:r>
              <a:rPr lang="en-US" dirty="0">
                <a:latin typeface="Arial Unicode MS" charset="0"/>
                <a:cs typeface="Arial Unicode MS" charset="0"/>
              </a:rPr>
              <a:t>MYELOGRAM / CT : ĐỘ NHẠY CHẪN ĐOÁN 98%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5C9563-87F4-B444-9753-467EBE240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5600" y="534171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MRI : CHÈN ÉP TUỸ C3-C4</a:t>
            </a:r>
          </a:p>
        </p:txBody>
      </p:sp>
      <p:pic>
        <p:nvPicPr>
          <p:cNvPr id="12291" name="Content Placeholder 3" descr="ong ngoai 107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0075" y="1600200"/>
            <a:ext cx="2863850" cy="4525963"/>
          </a:xfr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16A3B84-5EE2-3A4C-8517-A5027E2D0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1400" y="531336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MRI : CHÈN ÉP TUỸ C3-C4</a:t>
            </a:r>
          </a:p>
        </p:txBody>
      </p:sp>
      <p:pic>
        <p:nvPicPr>
          <p:cNvPr id="13315" name="Content Placeholder 3" descr="ong ngoai 108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3575" y="1801813"/>
            <a:ext cx="7816850" cy="4122737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5D70FA-3D9E-6944-8C76-D8E5AB489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3874" y="60452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Arial Unicode MS" charset="0"/>
                <a:cs typeface="Arial Unicode MS" charset="0"/>
              </a:rPr>
              <a:t>CÁC PHƯƠNG PHÁP ĐIỀU TRỊ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 Unicode MS" charset="0"/>
                <a:cs typeface="Arial Unicode MS" charset="0"/>
              </a:rPr>
              <a:t>ĐIỀU TRỊ BẢO TỒN :</a:t>
            </a:r>
          </a:p>
          <a:p>
            <a:pPr eaLnBrk="1" hangingPunct="1"/>
            <a:r>
              <a:rPr lang="en-US" dirty="0">
                <a:latin typeface="Arial Unicode MS" charset="0"/>
                <a:cs typeface="Arial Unicode MS" charset="0"/>
              </a:rPr>
              <a:t>90 % ĐAU  DO TVDD CS CỔ  GIẢM VỚI THUỐC GIẢM ĐAU, KHÁNG VIÊM(NSAIDs) HOẶC CORTICOID VÀ KÉO DÃN CỔ ( e.g.10-15 </a:t>
            </a:r>
            <a:r>
              <a:rPr lang="en-US" dirty="0" err="1">
                <a:latin typeface="Arial Unicode MS" charset="0"/>
                <a:cs typeface="Arial Unicode MS" charset="0"/>
              </a:rPr>
              <a:t>lbs</a:t>
            </a:r>
            <a:r>
              <a:rPr lang="en-US" dirty="0">
                <a:latin typeface="Arial Unicode MS" charset="0"/>
                <a:cs typeface="Arial Unicode MS" charset="0"/>
              </a:rPr>
              <a:t> for 10-15 minutes X  2-3 daily)</a:t>
            </a:r>
          </a:p>
          <a:p>
            <a:pPr eaLnBrk="1" hangingPunct="1"/>
            <a:endParaRPr lang="en-US" dirty="0">
              <a:latin typeface="Arial Unicode MS" charset="0"/>
              <a:cs typeface="Arial Unicode MS" charset="0"/>
            </a:endParaRPr>
          </a:p>
          <a:p>
            <a:pPr eaLnBrk="1" hangingPunct="1"/>
            <a:r>
              <a:rPr lang="en-US" dirty="0">
                <a:latin typeface="Arial Unicode MS" charset="0"/>
                <a:cs typeface="Arial Unicode MS" charset="0"/>
              </a:rPr>
              <a:t>ĐIỀU TRỊ PHẪU THUẬT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C337B3-971A-D246-9E85-975A89A6E4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29400" y="51816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2" descr="Kết quả hình ảnh cho anatomy of cervical spine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369" y="1417638"/>
            <a:ext cx="4161031" cy="521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0A0C38-79A0-C546-B573-971D06A60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876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 Unicode MS" charset="0"/>
                <a:cs typeface="Arial Unicode MS" charset="0"/>
              </a:rPr>
              <a:t>CHỈ  ĐỊNH  PHẪU THUẬT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 Unicode MS" charset="0"/>
                <a:cs typeface="Arial Unicode MS" charset="0"/>
              </a:rPr>
              <a:t>Bệnh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lý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rễ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tiến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triển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nặng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hơn</a:t>
            </a:r>
            <a:r>
              <a:rPr lang="en-US" dirty="0">
                <a:latin typeface="Arial Unicode MS" charset="0"/>
                <a:cs typeface="Arial Unicode MS" charset="0"/>
              </a:rPr>
              <a:t>(</a:t>
            </a:r>
            <a:r>
              <a:rPr lang="en-US" dirty="0" err="1">
                <a:latin typeface="Arial Unicode MS" charset="0"/>
                <a:cs typeface="Arial Unicode MS" charset="0"/>
              </a:rPr>
              <a:t>xuất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hiện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mất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cảm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giác</a:t>
            </a:r>
            <a:r>
              <a:rPr lang="en-US" dirty="0">
                <a:latin typeface="Arial Unicode MS" charset="0"/>
                <a:cs typeface="Arial Unicode MS" charset="0"/>
              </a:rPr>
              <a:t>, </a:t>
            </a:r>
            <a:r>
              <a:rPr lang="en-US" dirty="0" err="1">
                <a:latin typeface="Arial Unicode MS" charset="0"/>
                <a:cs typeface="Arial Unicode MS" charset="0"/>
              </a:rPr>
              <a:t>mất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phản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xạ</a:t>
            </a:r>
            <a:r>
              <a:rPr lang="en-US" dirty="0">
                <a:latin typeface="Arial Unicode MS" charset="0"/>
                <a:cs typeface="Arial Unicode MS" charset="0"/>
              </a:rPr>
              <a:t>, </a:t>
            </a:r>
            <a:r>
              <a:rPr lang="en-US" dirty="0" err="1">
                <a:latin typeface="Arial Unicode MS" charset="0"/>
                <a:cs typeface="Arial Unicode MS" charset="0"/>
              </a:rPr>
              <a:t>yếu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cơ</a:t>
            </a:r>
            <a:r>
              <a:rPr lang="en-US" dirty="0">
                <a:latin typeface="Arial Unicode MS" charset="0"/>
                <a:cs typeface="Arial Unicode MS" charset="0"/>
              </a:rPr>
              <a:t>, </a:t>
            </a:r>
            <a:r>
              <a:rPr lang="en-US" dirty="0" err="1">
                <a:latin typeface="Arial Unicode MS" charset="0"/>
                <a:cs typeface="Arial Unicode MS" charset="0"/>
              </a:rPr>
              <a:t>teo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cơ</a:t>
            </a:r>
            <a:r>
              <a:rPr lang="en-US" dirty="0">
                <a:latin typeface="Arial Unicode MS" charset="0"/>
                <a:cs typeface="Arial Unicode MS" charset="0"/>
              </a:rPr>
              <a:t>, </a:t>
            </a:r>
            <a:r>
              <a:rPr lang="en-US" dirty="0" err="1">
                <a:latin typeface="Arial Unicode MS" charset="0"/>
                <a:cs typeface="Arial Unicode MS" charset="0"/>
              </a:rPr>
              <a:t>không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gIảm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đau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với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thuốc</a:t>
            </a:r>
            <a:endParaRPr lang="en-US" dirty="0">
              <a:latin typeface="Arial Unicode MS" charset="0"/>
              <a:cs typeface="Arial Unicode MS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 Unicode MS" charset="0"/>
                <a:cs typeface="Arial Unicode MS" charset="0"/>
              </a:rPr>
              <a:t> </a:t>
            </a:r>
          </a:p>
          <a:p>
            <a:pPr eaLnBrk="1" hangingPunct="1"/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Bệnh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lý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tủy</a:t>
            </a:r>
            <a:r>
              <a:rPr lang="en-US" dirty="0">
                <a:latin typeface="Arial Unicode MS" charset="0"/>
                <a:cs typeface="Arial Unicode MS" charset="0"/>
              </a:rPr>
              <a:t> (H/C </a:t>
            </a:r>
            <a:r>
              <a:rPr lang="en-US" dirty="0" err="1">
                <a:latin typeface="Arial Unicode MS" charset="0"/>
                <a:cs typeface="Arial Unicode MS" charset="0"/>
              </a:rPr>
              <a:t>chèn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ép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tủy</a:t>
            </a:r>
            <a:r>
              <a:rPr lang="en-US" dirty="0">
                <a:latin typeface="Arial Unicode MS" charset="0"/>
                <a:cs typeface="Arial Unicode MS" charset="0"/>
              </a:rPr>
              <a:t> : </a:t>
            </a:r>
            <a:r>
              <a:rPr lang="en-US" dirty="0" err="1">
                <a:latin typeface="Arial Unicode MS" charset="0"/>
                <a:cs typeface="Arial Unicode MS" charset="0"/>
              </a:rPr>
              <a:t>yếu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hoặc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liệt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tứ</a:t>
            </a:r>
            <a:r>
              <a:rPr lang="en-US" dirty="0">
                <a:latin typeface="Arial Unicode MS" charset="0"/>
                <a:cs typeface="Arial Unicode MS" charset="0"/>
              </a:rPr>
              <a:t> chi). HỒI PHỤC TUỲ VÀO GIẢI ÉP SỚM</a:t>
            </a:r>
          </a:p>
          <a:p>
            <a:pPr eaLnBrk="1" hangingPunct="1"/>
            <a:endParaRPr lang="en-US" dirty="0">
              <a:latin typeface="Arial Unicode MS" charset="0"/>
              <a:cs typeface="Arial Unicode MS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 Unicode MS" charset="0"/>
              <a:cs typeface="Arial Unicode MS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A971AB-EDF9-2449-818A-8678F6D57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7000" y="547111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 Unicode MS" charset="0"/>
                <a:cs typeface="Arial Unicode MS" charset="0"/>
              </a:rPr>
              <a:t>CHỈ  ĐỊNH  PHẪU THUẬT CẤP CỨU</a:t>
            </a:r>
            <a:endParaRPr lang="en-US" dirty="0"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Garamond" charset="0"/>
              <a:cs typeface="Arial" charset="0"/>
            </a:endParaRPr>
          </a:p>
          <a:p>
            <a:r>
              <a:rPr lang="en-US" b="1" i="1" dirty="0">
                <a:latin typeface="Garamond" charset="0"/>
                <a:cs typeface="Arial" charset="0"/>
              </a:rPr>
              <a:t>CHÈN ÉP TŨY GÂY YẾU HOẶC LIỆT NHANH TỨ CHI </a:t>
            </a:r>
          </a:p>
          <a:p>
            <a:endParaRPr lang="en-US" b="1" i="1" dirty="0">
              <a:latin typeface="Garamond" charset="0"/>
              <a:cs typeface="Arial" charset="0"/>
            </a:endParaRPr>
          </a:p>
          <a:p>
            <a:r>
              <a:rPr lang="en-US" b="1" i="1" dirty="0">
                <a:latin typeface="Garamond" charset="0"/>
                <a:cs typeface="Arial" charset="0"/>
              </a:rPr>
              <a:t>PHẢI ĐƯỢC MỔ GIẢI ÉP TUỸ TRONG VÒNG 24 GIỜ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55537C-33FA-524F-BEB8-772518CC3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29400" y="5105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 Unicode MS" charset="0"/>
                <a:cs typeface="Arial Unicode MS" charset="0"/>
              </a:rPr>
              <a:t>CHỈ  ĐỊNH  PHẪU THUẬT CẤP CỨU</a:t>
            </a:r>
            <a:endParaRPr lang="en-US" dirty="0"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aramond" charset="0"/>
                <a:cs typeface="Arial" charset="0"/>
              </a:rPr>
              <a:t>RỄ THẦN KINH BỊ CHÈN ÉP NẶNG DẪN ĐẾN  LIỆT  VẬN ĐỘNG , MẤT PXGX, TEO CƠ, MẤT CẢM GIÁC</a:t>
            </a:r>
          </a:p>
          <a:p>
            <a:r>
              <a:rPr lang="en-US" b="1" dirty="0">
                <a:latin typeface="Garamond" charset="0"/>
                <a:cs typeface="Arial" charset="0"/>
              </a:rPr>
              <a:t>LÀ CẤP CỨU</a:t>
            </a:r>
          </a:p>
          <a:p>
            <a:endParaRPr lang="en-US" b="1" dirty="0">
              <a:latin typeface="Garamond" charset="0"/>
              <a:cs typeface="Arial" charset="0"/>
            </a:endParaRPr>
          </a:p>
          <a:p>
            <a:r>
              <a:rPr lang="en-US" b="1" dirty="0">
                <a:latin typeface="Garamond" charset="0"/>
                <a:cs typeface="Arial" charset="0"/>
              </a:rPr>
              <a:t> </a:t>
            </a:r>
            <a:r>
              <a:rPr lang="en-US" dirty="0">
                <a:latin typeface="Garamond" charset="0"/>
                <a:cs typeface="Arial" charset="0"/>
              </a:rPr>
              <a:t>CẦN CHỤP MRI CỘT SỐNG CỔ VÀ CẦN PHẪU THUẬT SỚM NHẤT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684616-A056-9447-988A-655448018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1800" y="531336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Arial Unicode MS" charset="0"/>
                <a:cs typeface="Arial Unicode MS" charset="0"/>
              </a:rPr>
              <a:t>CÁC PHƯƠNG PHÁP PHẪU THUẬT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 Unicode MS" charset="0"/>
                <a:cs typeface="Arial Unicode MS" charset="0"/>
              </a:rPr>
              <a:t>I.LỐI TRƯỚC : </a:t>
            </a:r>
            <a:r>
              <a:rPr lang="en-US" dirty="0" err="1">
                <a:latin typeface="Arial Unicode MS" charset="0"/>
                <a:cs typeface="Arial Unicode MS" charset="0"/>
              </a:rPr>
              <a:t>chọn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lựa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tuỳ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bệnh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cảnh</a:t>
            </a:r>
            <a:endParaRPr lang="en-US" dirty="0">
              <a:latin typeface="Arial Unicode MS" charset="0"/>
              <a:cs typeface="Arial Unicode MS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 Unicode MS" charset="0"/>
                <a:cs typeface="Arial Unicode MS" charset="0"/>
              </a:rPr>
              <a:t>   A. </a:t>
            </a:r>
            <a:r>
              <a:rPr lang="en-US" dirty="0" err="1">
                <a:latin typeface="Arial Unicode MS" charset="0"/>
                <a:cs typeface="Arial Unicode MS" charset="0"/>
              </a:rPr>
              <a:t>không</a:t>
            </a:r>
            <a:r>
              <a:rPr lang="en-US" dirty="0">
                <a:latin typeface="Arial Unicode MS" charset="0"/>
                <a:cs typeface="Arial Unicode MS" charset="0"/>
              </a:rPr>
              <a:t>  </a:t>
            </a:r>
            <a:r>
              <a:rPr lang="en-US" dirty="0" err="1">
                <a:latin typeface="Arial Unicode MS" charset="0"/>
                <a:cs typeface="Arial Unicode MS" charset="0"/>
              </a:rPr>
              <a:t>hàn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xương</a:t>
            </a:r>
            <a:r>
              <a:rPr lang="en-US" dirty="0">
                <a:latin typeface="Arial Unicode MS" charset="0"/>
                <a:cs typeface="Arial Unicode MS" charset="0"/>
              </a:rPr>
              <a:t>(fusion).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 Unicode MS" charset="0"/>
                <a:cs typeface="Arial Unicode MS" charset="0"/>
              </a:rPr>
              <a:t>   B. </a:t>
            </a:r>
            <a:r>
              <a:rPr lang="en-US" dirty="0" err="1">
                <a:latin typeface="Arial Unicode MS" charset="0"/>
                <a:cs typeface="Arial Unicode MS" charset="0"/>
              </a:rPr>
              <a:t>Có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hàn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xương</a:t>
            </a:r>
            <a:r>
              <a:rPr lang="en-US" dirty="0">
                <a:latin typeface="Arial Unicode MS" charset="0"/>
                <a:cs typeface="Arial Unicode MS" charset="0"/>
              </a:rPr>
              <a:t>(</a:t>
            </a:r>
            <a:r>
              <a:rPr lang="en-US" dirty="0" err="1">
                <a:latin typeface="Arial Unicode MS" charset="0"/>
                <a:cs typeface="Arial Unicode MS" charset="0"/>
              </a:rPr>
              <a:t>có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mang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nẹp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cổ</a:t>
            </a:r>
            <a:r>
              <a:rPr lang="en-US" dirty="0">
                <a:latin typeface="Arial Unicode MS" charset="0"/>
                <a:cs typeface="Arial Unicode MS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 Unicode MS" charset="0"/>
                <a:cs typeface="Arial Unicode MS" charset="0"/>
              </a:rPr>
              <a:t>   C. </a:t>
            </a:r>
            <a:r>
              <a:rPr lang="en-US" dirty="0" err="1">
                <a:latin typeface="Arial Unicode MS" charset="0"/>
                <a:cs typeface="Arial Unicode MS" charset="0"/>
              </a:rPr>
              <a:t>có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đặt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đĩa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đệm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nhân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tạo</a:t>
            </a:r>
            <a:r>
              <a:rPr lang="en-US" dirty="0">
                <a:latin typeface="Arial Unicode MS" charset="0"/>
                <a:cs typeface="Arial Unicode MS" charset="0"/>
              </a:rPr>
              <a:t>(artificial disc)</a:t>
            </a:r>
          </a:p>
          <a:p>
            <a:pPr eaLnBrk="1" hangingPunct="1"/>
            <a:r>
              <a:rPr lang="en-US" dirty="0">
                <a:latin typeface="Arial Unicode MS" charset="0"/>
                <a:cs typeface="Arial Unicode MS" charset="0"/>
              </a:rPr>
              <a:t>II. LỐI SAU : </a:t>
            </a:r>
            <a:r>
              <a:rPr lang="en-US" dirty="0" err="1">
                <a:latin typeface="Arial Unicode MS" charset="0"/>
                <a:cs typeface="Arial Unicode MS" charset="0"/>
              </a:rPr>
              <a:t>lựa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chọn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tuỳ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bệnh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cảnh</a:t>
            </a:r>
            <a:endParaRPr lang="en-US" dirty="0">
              <a:latin typeface="Arial Unicode MS" charset="0"/>
              <a:cs typeface="Arial Unicode MS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 Unicode MS" charset="0"/>
                <a:cs typeface="Arial Unicode MS" charset="0"/>
              </a:rPr>
              <a:t>   A. </a:t>
            </a:r>
            <a:r>
              <a:rPr lang="en-US" dirty="0" err="1">
                <a:latin typeface="Arial Unicode MS" charset="0"/>
                <a:cs typeface="Arial Unicode MS" charset="0"/>
              </a:rPr>
              <a:t>cắt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bản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sống</a:t>
            </a:r>
            <a:r>
              <a:rPr lang="en-US" dirty="0">
                <a:latin typeface="Arial Unicode MS" charset="0"/>
                <a:cs typeface="Arial Unicode MS" charset="0"/>
              </a:rPr>
              <a:t> (cervical laminectomy)  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 Unicode MS" charset="0"/>
                <a:cs typeface="Arial Unicode MS" charset="0"/>
              </a:rPr>
              <a:t>   B. </a:t>
            </a:r>
            <a:r>
              <a:rPr lang="en-US" dirty="0" err="1">
                <a:latin typeface="Arial Unicode MS" charset="0"/>
                <a:cs typeface="Arial Unicode MS" charset="0"/>
              </a:rPr>
              <a:t>mở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bản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sống-lổ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ghép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dạng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lổ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chìa</a:t>
            </a:r>
            <a:r>
              <a:rPr lang="en-US" dirty="0">
                <a:latin typeface="Arial Unicode MS" charset="0"/>
                <a:cs typeface="Arial Unicode MS" charset="0"/>
              </a:rPr>
              <a:t> </a:t>
            </a:r>
            <a:r>
              <a:rPr lang="en-US" dirty="0" err="1">
                <a:latin typeface="Arial Unicode MS" charset="0"/>
                <a:cs typeface="Arial Unicode MS" charset="0"/>
              </a:rPr>
              <a:t>khoá</a:t>
            </a:r>
            <a:r>
              <a:rPr lang="en-US" dirty="0">
                <a:latin typeface="Arial Unicode MS" charset="0"/>
                <a:cs typeface="Arial Unicode MS" charset="0"/>
              </a:rPr>
              <a:t>(keyhole laminectomy).   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Arial Unicode MS" charset="0"/>
              <a:cs typeface="Arial Unicode MS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 Unicode MS" charset="0"/>
              <a:cs typeface="Arial Unicode MS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C02C5B-B172-874A-A1F0-5737BB9A2B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29400" y="571976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cs typeface="Arial" charset="0"/>
              </a:rPr>
              <a:t>BIẾN CHỨNG SAU MỔ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Garamond" charset="0"/>
                <a:cs typeface="Arial" charset="0"/>
              </a:rPr>
              <a:t>1. </a:t>
            </a:r>
            <a:r>
              <a:rPr lang="en-US" b="1">
                <a:latin typeface="Garamond" charset="0"/>
                <a:cs typeface="Arial" charset="0"/>
              </a:rPr>
              <a:t>TỤ MÁU NƠI VẾT MỔ</a:t>
            </a:r>
            <a:endParaRPr lang="en-US">
              <a:latin typeface="Garamond" charset="0"/>
              <a:cs typeface="Arial" charset="0"/>
            </a:endParaRPr>
          </a:p>
          <a:p>
            <a:pPr>
              <a:buFont typeface="Wingdings" charset="0"/>
              <a:buNone/>
            </a:pPr>
            <a:r>
              <a:rPr lang="en-US">
                <a:latin typeface="Garamond" charset="0"/>
                <a:cs typeface="Arial" charset="0"/>
              </a:rPr>
              <a:t>     A. GÂY NGHẺN ĐƯỜNG THỞ</a:t>
            </a:r>
          </a:p>
          <a:p>
            <a:pPr>
              <a:buFont typeface="Wingdings" charset="0"/>
              <a:buNone/>
            </a:pPr>
            <a:r>
              <a:rPr lang="en-US">
                <a:latin typeface="Garamond" charset="0"/>
                <a:cs typeface="Arial" charset="0"/>
              </a:rPr>
              <a:t>     B. GÂY KHÓ NUỐT(CŨNG CÓ THỂ DO  XƯƠNG GHÉP TRẬT RA TRƯỚC :  </a:t>
            </a:r>
          </a:p>
          <a:p>
            <a:pPr>
              <a:buFont typeface="Wingdings" charset="0"/>
              <a:buNone/>
            </a:pPr>
            <a:r>
              <a:rPr lang="en-US">
                <a:latin typeface="Garamond" charset="0"/>
                <a:cs typeface="Arial" charset="0"/>
              </a:rPr>
              <a:t>          X QUANG NGHIÊNG</a:t>
            </a:r>
          </a:p>
          <a:p>
            <a:pPr>
              <a:buFont typeface="Wingdings" charset="0"/>
              <a:buNone/>
            </a:pPr>
            <a:r>
              <a:rPr lang="en-US">
                <a:latin typeface="Garamond" charset="0"/>
                <a:cs typeface="Arial" charset="0"/>
              </a:rPr>
              <a:t>      C. KHÍ QUẢN DI LỆCH :  </a:t>
            </a:r>
          </a:p>
          <a:p>
            <a:pPr>
              <a:buFont typeface="Wingdings" charset="0"/>
              <a:buNone/>
            </a:pPr>
            <a:r>
              <a:rPr lang="en-US">
                <a:latin typeface="Garamond" charset="0"/>
                <a:cs typeface="Arial" charset="0"/>
              </a:rPr>
              <a:t>          X QUANG NGHIÊNG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96C268-CBFC-EA4F-A1CE-8E7F8B7B2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3200" y="5105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cs typeface="Arial" charset="0"/>
              </a:rPr>
              <a:t>BIẾN CHỨNG SAU MỔ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cs typeface="Arial" charset="0"/>
              </a:rPr>
              <a:t>2. </a:t>
            </a:r>
            <a:r>
              <a:rPr lang="en-US" b="1" dirty="0">
                <a:latin typeface="Garamond" charset="0"/>
                <a:cs typeface="Arial" charset="0"/>
              </a:rPr>
              <a:t>YẾU HOẶC LIỆT RỄ THẦN KINH </a:t>
            </a:r>
            <a:r>
              <a:rPr lang="en-US" dirty="0">
                <a:latin typeface="Garamond" charset="0"/>
                <a:cs typeface="Arial" charset="0"/>
              </a:rPr>
              <a:t>DO SANG CHẤN</a:t>
            </a:r>
          </a:p>
          <a:p>
            <a:r>
              <a:rPr lang="en-US" dirty="0">
                <a:latin typeface="Garamond" charset="0"/>
                <a:cs typeface="Arial" charset="0"/>
              </a:rPr>
              <a:t>3. </a:t>
            </a:r>
            <a:r>
              <a:rPr lang="en-US" b="1" dirty="0">
                <a:latin typeface="Garamond" charset="0"/>
                <a:cs typeface="Arial" charset="0"/>
              </a:rPr>
              <a:t>YẾU HOẶC LIỆT CHI </a:t>
            </a:r>
            <a:r>
              <a:rPr lang="en-US" dirty="0">
                <a:latin typeface="Garamond" charset="0"/>
                <a:cs typeface="Arial" charset="0"/>
              </a:rPr>
              <a:t>: TỦY BỊ SANG CHẤN HOẶC BỊ CHÈN BỞI KHỐI MÁU TỤ </a:t>
            </a:r>
          </a:p>
          <a:p>
            <a:r>
              <a:rPr lang="en-US" dirty="0">
                <a:latin typeface="Garamond" charset="0"/>
                <a:cs typeface="Arial" charset="0"/>
              </a:rPr>
              <a:t>4.  </a:t>
            </a:r>
            <a:r>
              <a:rPr lang="en-US" b="1" dirty="0">
                <a:latin typeface="Garamond" charset="0"/>
                <a:cs typeface="Arial" charset="0"/>
              </a:rPr>
              <a:t>KHÀN TIẾNG </a:t>
            </a:r>
            <a:r>
              <a:rPr lang="en-US" dirty="0">
                <a:latin typeface="Garamond" charset="0"/>
                <a:cs typeface="Arial" charset="0"/>
              </a:rPr>
              <a:t>(HORSENESS) : SANG CHẤN DÂY TK QUẶT NGƯỢC (RECURENT NERVE INJURY) (11% LIỆT TẠM THỜI, 4% VĨNH VIỄN)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AD0AD1-B807-AA4A-B641-057F13D2FB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8400" y="571976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cs typeface="Times New Roman" charset="0"/>
              </a:rPr>
              <a:t>BIẾN CHỨNG SAU MỔ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cs typeface="Arial" charset="0"/>
              </a:rPr>
              <a:t>SANG CHẤN HOẶC THỦNG THANH QUẢN, THỰC QUẢN, KHÍ QUẢN</a:t>
            </a:r>
          </a:p>
          <a:p>
            <a:r>
              <a:rPr lang="en-US" dirty="0">
                <a:latin typeface="Garamond" charset="0"/>
                <a:cs typeface="Arial" charset="0"/>
              </a:rPr>
              <a:t>0,3% RÁCH HOẶC TẮT ĐM CỘT SỐNG.</a:t>
            </a:r>
          </a:p>
          <a:p>
            <a:r>
              <a:rPr lang="en-US" dirty="0">
                <a:latin typeface="Garamond" charset="0"/>
                <a:cs typeface="Arial" charset="0"/>
              </a:rPr>
              <a:t>TẮT, RÁCH ĐM CẢNH(DO VÉN KÉO).</a:t>
            </a:r>
          </a:p>
          <a:p>
            <a:r>
              <a:rPr lang="en-US" dirty="0">
                <a:latin typeface="Garamond" charset="0"/>
                <a:cs typeface="Arial" charset="0"/>
              </a:rPr>
              <a:t>DÒ DỊCH NÃO TŨY</a:t>
            </a:r>
          </a:p>
          <a:p>
            <a:r>
              <a:rPr lang="en-US" dirty="0">
                <a:latin typeface="Garamond" charset="0"/>
                <a:cs typeface="Arial" charset="0"/>
              </a:rPr>
              <a:t>NHIỄM TRÙNG VẾT MỔ  &lt; 1 %</a:t>
            </a:r>
          </a:p>
          <a:p>
            <a:endParaRPr lang="en-US" dirty="0">
              <a:latin typeface="Garamond" charset="0"/>
              <a:cs typeface="Arial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337F1F-50E0-CC40-B392-5B76654B6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531336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TÓM TẮT TVDĐCS CỔ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ĐAU LAN TỪ CỔ-VAI-TAY</a:t>
            </a:r>
          </a:p>
          <a:p>
            <a:r>
              <a:rPr lang="en-US" dirty="0"/>
              <a:t>90% GIẢM VỚI THUỐC</a:t>
            </a:r>
          </a:p>
          <a:p>
            <a:r>
              <a:rPr lang="en-US" dirty="0"/>
              <a:t>NẾU ĐAU KÈM TÊ, YẾU HOẶC LIỆT VẬN ĐỘNG RỄ THẦN KINH</a:t>
            </a:r>
          </a:p>
          <a:p>
            <a:r>
              <a:rPr lang="en-US" dirty="0"/>
              <a:t>HOẶC YẾU TỨ CHI</a:t>
            </a:r>
          </a:p>
          <a:p>
            <a:r>
              <a:rPr lang="en-US" dirty="0"/>
              <a:t>CHỤP MRI CỘT SỐNG CỔ</a:t>
            </a:r>
          </a:p>
          <a:p>
            <a:r>
              <a:rPr lang="en-US" dirty="0"/>
              <a:t>VI PHẪU THUẬT GIẢI ÉP SỚM</a:t>
            </a:r>
          </a:p>
          <a:p>
            <a:r>
              <a:rPr lang="en-US" dirty="0"/>
              <a:t>CẦN PHÂN BIỆT VỚI ĐAU KHỚP VAI, VỚI HỘI CHỨNG ỐNG CỔ TAY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EDB976-2E31-CC46-91F0-22DF082D7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191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8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cs typeface="Arial" charset="0"/>
              </a:rPr>
              <a:t>ĐỊNH NGHĨA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46238"/>
            <a:ext cx="6858000" cy="4525962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Arial Unicode MS" charset="0"/>
                <a:cs typeface="Arial Unicode MS" charset="0"/>
              </a:rPr>
              <a:t>di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chuyển</a:t>
            </a:r>
            <a:r>
              <a:rPr lang="en-US" sz="3600" b="1" dirty="0">
                <a:latin typeface="Arial Unicode MS" charset="0"/>
                <a:cs typeface="Arial Unicode MS" charset="0"/>
              </a:rPr>
              <a:t>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của</a:t>
            </a:r>
            <a:r>
              <a:rPr lang="en-US" sz="3600" b="1" dirty="0">
                <a:latin typeface="Arial Unicode MS" charset="0"/>
                <a:cs typeface="Arial Unicode MS" charset="0"/>
              </a:rPr>
              <a:t>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nhân</a:t>
            </a:r>
            <a:r>
              <a:rPr lang="en-US" sz="3600" b="1" dirty="0">
                <a:latin typeface="Arial Unicode MS" charset="0"/>
                <a:cs typeface="Arial Unicode MS" charset="0"/>
              </a:rPr>
              <a:t>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đệm</a:t>
            </a:r>
            <a:r>
              <a:rPr lang="en-US" sz="3600" b="1" dirty="0">
                <a:latin typeface="Arial Unicode MS" charset="0"/>
                <a:cs typeface="Arial Unicode MS" charset="0"/>
              </a:rPr>
              <a:t>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ra</a:t>
            </a:r>
            <a:r>
              <a:rPr lang="en-US" sz="3600" b="1" dirty="0">
                <a:latin typeface="Arial Unicode MS" charset="0"/>
                <a:cs typeface="Arial Unicode MS" charset="0"/>
              </a:rPr>
              <a:t>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sau</a:t>
            </a:r>
            <a:r>
              <a:rPr lang="en-US" sz="3600" b="1" dirty="0">
                <a:latin typeface="Arial Unicode MS" charset="0"/>
                <a:cs typeface="Arial Unicode MS" charset="0"/>
              </a:rPr>
              <a:t>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gây</a:t>
            </a:r>
            <a:r>
              <a:rPr lang="en-US" sz="3600" b="1" dirty="0">
                <a:latin typeface="Arial Unicode MS" charset="0"/>
                <a:cs typeface="Arial Unicode MS" charset="0"/>
              </a:rPr>
              <a:t>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chèn</a:t>
            </a:r>
            <a:r>
              <a:rPr lang="en-US" sz="3600" b="1" dirty="0">
                <a:latin typeface="Arial Unicode MS" charset="0"/>
                <a:cs typeface="Arial Unicode MS" charset="0"/>
              </a:rPr>
              <a:t>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ép</a:t>
            </a:r>
            <a:r>
              <a:rPr lang="en-US" sz="3600" b="1" dirty="0">
                <a:latin typeface="Arial Unicode MS" charset="0"/>
                <a:cs typeface="Arial Unicode MS" charset="0"/>
              </a:rPr>
              <a:t>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rễ</a:t>
            </a:r>
            <a:r>
              <a:rPr lang="en-US" sz="3600" b="1" dirty="0">
                <a:latin typeface="Arial Unicode MS" charset="0"/>
                <a:cs typeface="Arial Unicode MS" charset="0"/>
              </a:rPr>
              <a:t>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hoặc</a:t>
            </a:r>
            <a:r>
              <a:rPr lang="en-US" sz="3600" b="1" dirty="0">
                <a:latin typeface="Arial Unicode MS" charset="0"/>
                <a:cs typeface="Arial Unicode MS" charset="0"/>
              </a:rPr>
              <a:t> </a:t>
            </a:r>
            <a:r>
              <a:rPr lang="en-US" sz="3600" b="1" dirty="0" err="1">
                <a:latin typeface="Arial Unicode MS" charset="0"/>
                <a:cs typeface="Arial Unicode MS" charset="0"/>
              </a:rPr>
              <a:t>tũy</a:t>
            </a:r>
            <a:r>
              <a:rPr lang="en-US" sz="3600" b="1" dirty="0">
                <a:latin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3076" name="Picture 5" descr="Các phương pháp điều trị phẫu thuật thoát vị đĩa đệm cột số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63900"/>
            <a:ext cx="29718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91F6AA-BDE0-5947-A9A3-AEEA4DDE1FC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8800" y="4876800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Unicode MS" charset="0"/>
                <a:cs typeface="Arial Unicode MS" charset="0"/>
              </a:rPr>
              <a:t>PHÂN LOẠI VỊ TRÍ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 Unicode MS" charset="0"/>
                <a:cs typeface="Arial Unicode MS" charset="0"/>
              </a:rPr>
              <a:t>	- </a:t>
            </a:r>
            <a:r>
              <a:rPr lang="en-US" sz="4000" b="1" dirty="0">
                <a:latin typeface="Arial Unicode MS" charset="0"/>
                <a:cs typeface="Arial Unicode MS" charset="0"/>
              </a:rPr>
              <a:t>TVĐĐ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đường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giữa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hoặc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cạnh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đường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giữa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gây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chèn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ép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tũy</a:t>
            </a:r>
            <a:r>
              <a:rPr lang="en-US" sz="4000" b="1" dirty="0">
                <a:latin typeface="Arial Unicode MS" charset="0"/>
                <a:cs typeface="Arial Unicode MS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endParaRPr lang="en-US" sz="4000" b="1" dirty="0">
              <a:latin typeface="Arial Unicode MS" charset="0"/>
              <a:cs typeface="Arial Unicode MS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4000" b="1" dirty="0">
                <a:latin typeface="Arial Unicode MS" charset="0"/>
                <a:cs typeface="Arial Unicode MS" charset="0"/>
              </a:rPr>
              <a:t>	- TVĐĐ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sau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bên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hoặc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lổ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ghép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gây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chèn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ép</a:t>
            </a:r>
            <a:r>
              <a:rPr lang="en-US" sz="4000" b="1" dirty="0">
                <a:latin typeface="Arial Unicode MS" charset="0"/>
                <a:cs typeface="Arial Unicode MS" charset="0"/>
              </a:rPr>
              <a:t> </a:t>
            </a:r>
            <a:r>
              <a:rPr lang="en-US" sz="4000" b="1" dirty="0" err="1">
                <a:latin typeface="Arial Unicode MS" charset="0"/>
                <a:cs typeface="Arial Unicode MS" charset="0"/>
              </a:rPr>
              <a:t>rễ</a:t>
            </a:r>
            <a:r>
              <a:rPr lang="en-US" sz="4000" b="1" dirty="0">
                <a:latin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C1DCF8-54DD-AE4C-8D1E-66A67D012E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3800" y="549592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Arial Unicode MS" charset="0"/>
                <a:cs typeface="Arial Unicode MS" charset="0"/>
              </a:rPr>
              <a:t> NGHĨ ĐẾN CHÈN ÉP RỄ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848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Arial Unicode MS" charset="0"/>
                <a:cs typeface="Arial Unicode MS" charset="0"/>
              </a:rPr>
              <a:t>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 Unicode MS" charset="0"/>
                <a:cs typeface="Arial Unicode MS" charset="0"/>
              </a:rPr>
              <a:t>ĐAU CỔ, ĐAU VAI LAN DỌC XUỐNG TAY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 Unicode MS" charset="0"/>
                <a:cs typeface="Arial Unicode MS" charset="0"/>
              </a:rPr>
              <a:t>ĐAU TĂNG LÚC NGỬA CỔ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 Unicode MS" charset="0"/>
                <a:cs typeface="Arial Unicode MS" charset="0"/>
              </a:rPr>
              <a:t>ĐAU GIẢM LÚC GÁC TAY LÊN ĐẦU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 Unicode MS" charset="0"/>
                <a:cs typeface="Arial Unicode MS" charset="0"/>
              </a:rPr>
              <a:t>SPURLING ‘S TEST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C6CE49-88BE-CF4F-B2EF-2B6370C63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5600" y="51816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Kết quả hình ảnh cho Physical Findings Associated with cervical Radiculopathy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" y="1417638"/>
            <a:ext cx="6949016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C72D4C-B404-DA47-A0F3-1C07A485FE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74000" y="5638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AEC8B9-47AB-EC42-AA60-E9D373867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9308" y="53204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RỄ THẦN KINH NÀO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TVDĐ  C6-C7 (69%) : CHÈN ÉP RỄ C7 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ĐAU  VAI LAN DỌC TAY, TÊ NGÓN TRỎ VÀ GIỮA, </a:t>
            </a:r>
          </a:p>
          <a:p>
            <a:pPr marL="0" indent="0">
              <a:buNone/>
            </a:pPr>
            <a:r>
              <a:rPr lang="en-US" dirty="0"/>
              <a:t> GIẢM PHẢN XẠ GÂN CƠ TAM ĐẦU, YẾU DUỖI CẲNG TAY,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CỔ TAY RƠI  (WRIST DROP)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758325-3398-9749-9D06-E6A728D4B8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257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6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09600"/>
            <a:ext cx="69342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1D0FA9-2F94-C54A-A31B-BE130D3E3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7202" y="5257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0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27059</TotalTime>
  <Words>1006</Words>
  <Application>Microsoft Macintosh PowerPoint</Application>
  <PresentationFormat>On-screen Show (4:3)</PresentationFormat>
  <Paragraphs>115</Paragraphs>
  <Slides>27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 Unicode MS</vt:lpstr>
      <vt:lpstr>ＭＳ Ｐゴシック</vt:lpstr>
      <vt:lpstr>Arial</vt:lpstr>
      <vt:lpstr>Garamond</vt:lpstr>
      <vt:lpstr>Times New Roman</vt:lpstr>
      <vt:lpstr>Wingdings</vt:lpstr>
      <vt:lpstr>Stream</vt:lpstr>
      <vt:lpstr>THOÁT VỊ ĐĨA ĐỆM CỘT SỐNG CỔ(TVĐĐCSC) </vt:lpstr>
      <vt:lpstr> </vt:lpstr>
      <vt:lpstr>ĐỊNH NGHĨA</vt:lpstr>
      <vt:lpstr>PHÂN LOẠI VỊ TRÍ</vt:lpstr>
      <vt:lpstr> NGHĨ ĐẾN CHÈN ÉP RỄ</vt:lpstr>
      <vt:lpstr>PowerPoint Presentation</vt:lpstr>
      <vt:lpstr>PowerPoint Presentation</vt:lpstr>
      <vt:lpstr>RỄ THẦN KINH NÀO ?</vt:lpstr>
      <vt:lpstr>PowerPoint Presentation</vt:lpstr>
      <vt:lpstr>PowerPoint Presentation</vt:lpstr>
      <vt:lpstr>PowerPoint Presentation</vt:lpstr>
      <vt:lpstr>PowerPoint Presentation</vt:lpstr>
      <vt:lpstr>CẦN PHÂN BIỆT VỚI</vt:lpstr>
      <vt:lpstr>CHÈN TỦY CỔ DO THÓAT VỊ ĐĨA ĐỆM</vt:lpstr>
      <vt:lpstr>TVĐĐCSC GÂY CHÈN ÉP TUỸ MÃN TÍNH</vt:lpstr>
      <vt:lpstr>HÌNH ẢNH HỌC</vt:lpstr>
      <vt:lpstr>MRI : CHÈN ÉP TUỸ C3-C4</vt:lpstr>
      <vt:lpstr>MRI : CHÈN ÉP TUỸ C3-C4</vt:lpstr>
      <vt:lpstr>CÁC PHƯƠNG PHÁP ĐIỀU TRỊ</vt:lpstr>
      <vt:lpstr>CHỈ  ĐỊNH  PHẪU THUẬT</vt:lpstr>
      <vt:lpstr>CHỈ  ĐỊNH  PHẪU THUẬT CẤP CỨU</vt:lpstr>
      <vt:lpstr>CHỈ  ĐỊNH  PHẪU THUẬT CẤP CỨU</vt:lpstr>
      <vt:lpstr>CÁC PHƯƠNG PHÁP PHẪU THUẬT</vt:lpstr>
      <vt:lpstr>BIẾN CHỨNG SAU MỔ</vt:lpstr>
      <vt:lpstr>BIẾN CHỨNG SAU MỔ</vt:lpstr>
      <vt:lpstr>BIẾN CHỨNG SAU MỔ</vt:lpstr>
      <vt:lpstr>TÓM TẮT TVDĐCS CỔ</vt:lpstr>
    </vt:vector>
  </TitlesOfParts>
  <Company>TAYDO-HOSPITAL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THOÁT VỊ ĐĨA ĐỆM CỘT SỐNG CỔ </dc:title>
  <dc:creator>CHON</dc:creator>
  <cp:lastModifiedBy>Microsoft Office User</cp:lastModifiedBy>
  <cp:revision>132</cp:revision>
  <dcterms:created xsi:type="dcterms:W3CDTF">2011-03-22T13:10:54Z</dcterms:created>
  <dcterms:modified xsi:type="dcterms:W3CDTF">2020-06-15T01:37:21Z</dcterms:modified>
</cp:coreProperties>
</file>